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5" r:id="rId2"/>
    <p:sldId id="264" r:id="rId3"/>
    <p:sldId id="266" r:id="rId4"/>
    <p:sldId id="269" r:id="rId5"/>
    <p:sldId id="272" r:id="rId6"/>
    <p:sldId id="270" r:id="rId7"/>
    <p:sldId id="271" r:id="rId8"/>
    <p:sldId id="273" r:id="rId9"/>
    <p:sldId id="278" r:id="rId10"/>
    <p:sldId id="275" r:id="rId11"/>
    <p:sldId id="267" r:id="rId12"/>
    <p:sldId id="268" r:id="rId13"/>
    <p:sldId id="279" r:id="rId14"/>
    <p:sldId id="27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F206B-4C1E-48A2-829B-AE62D9DEA763}" type="datetimeFigureOut">
              <a:rPr lang="en-GB" smtClean="0"/>
              <a:t>17/02/2022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07406-D305-4606-9B5A-D319C9D1F4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632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9BE5-46BD-41B9-BE4E-7D29F75AA600}" type="datetime1">
              <a:rPr lang="en-GB" smtClean="0"/>
              <a:t>17/02/2022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606D-3A76-4624-8305-201D4B8156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3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596F1-0F9F-4C82-8CF8-8F3C65C23525}" type="datetime1">
              <a:rPr lang="en-GB" smtClean="0"/>
              <a:t>17/02/2022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606D-3A76-4624-8305-201D4B8156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528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73E47-763A-4FDB-A4CC-4E0D85A6DBE2}" type="datetime1">
              <a:rPr lang="en-GB" smtClean="0"/>
              <a:t>17/02/2022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606D-3A76-4624-8305-201D4B8156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245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 copy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5192" y="-3245942"/>
            <a:ext cx="13050478" cy="13358813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xfrm>
            <a:off x="1190625" y="178594"/>
            <a:ext cx="9810750" cy="1714500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51" name="Shape 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329962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5FF2-CE6B-46E9-ABDC-BEFE32EAACFB}" type="datetime1">
              <a:rPr lang="en-GB" smtClean="0"/>
              <a:t>17/02/2022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811003" y="6533068"/>
            <a:ext cx="372538" cy="332342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fld id="{DBFB606D-3A76-4624-8305-201D4B8156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0884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AF6F7-0686-4B1F-AA0A-EBAE75D76DE2}" type="datetime1">
              <a:rPr lang="en-GB" smtClean="0"/>
              <a:t>17/02/2022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606D-3A76-4624-8305-201D4B8156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159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CA7CC-D316-4FEC-9914-FD58248C8A61}" type="datetime1">
              <a:rPr lang="en-GB" smtClean="0"/>
              <a:t>17/02/2022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606D-3A76-4624-8305-201D4B8156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914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891CA-F21C-4A30-9465-404DB00B9C84}" type="datetime1">
              <a:rPr lang="en-GB" smtClean="0"/>
              <a:t>17/02/2022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606D-3A76-4624-8305-201D4B8156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110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A2797-7AB9-4CFD-9EA1-1677441A3F3D}" type="datetime1">
              <a:rPr lang="en-GB" smtClean="0"/>
              <a:t>17/02/2022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606D-3A76-4624-8305-201D4B8156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157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CD96A-6939-4FAB-AEF2-AD9CA52FDF2C}" type="datetime1">
              <a:rPr lang="en-GB" smtClean="0"/>
              <a:t>17/02/2022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606D-3A76-4624-8305-201D4B8156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449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D199-BAE5-40C1-BAB7-E9A830164E0F}" type="datetime1">
              <a:rPr lang="en-GB" smtClean="0"/>
              <a:t>17/02/2022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606D-3A76-4624-8305-201D4B8156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058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B438C-231E-4B24-910F-E1A105A0953F}" type="datetime1">
              <a:rPr lang="en-GB" smtClean="0"/>
              <a:t>17/02/2022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606D-3A76-4624-8305-201D4B8156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315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48BB7-C289-438F-BB49-C855FE823C43}" type="datetime1">
              <a:rPr lang="en-GB" smtClean="0"/>
              <a:t>17/02/2022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72605" y="6483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000" b="1">
                <a:solidFill>
                  <a:srgbClr val="FF0000"/>
                </a:solidFill>
              </a:defRPr>
            </a:lvl1pPr>
          </a:lstStyle>
          <a:p>
            <a:fld id="{DBFB606D-3A76-4624-8305-201D4B8156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8366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scotmid.coop/community-and-charity/supporting-local-communities/community-gran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cotmid.coop/how-does-community-connect-work-for-community-groups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2100" y="3410345"/>
            <a:ext cx="9259503" cy="18251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GB" sz="3797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Yvonne Goodfellow</a:t>
            </a:r>
          </a:p>
          <a:p>
            <a:pPr algn="ctr" defTabSz="410751" hangingPunct="0"/>
            <a:r>
              <a:rPr lang="en-GB" sz="3797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Gill Sans"/>
              </a:rPr>
              <a:t>Membership and Community Manager </a:t>
            </a:r>
          </a:p>
          <a:p>
            <a:pPr algn="ctr" defTabSz="410751" hangingPunct="0"/>
            <a:r>
              <a:rPr lang="en-GB" sz="3797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Gill Sans"/>
              </a:rPr>
              <a:t>West Scotland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731" y="350982"/>
            <a:ext cx="4159869" cy="221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314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5382" y="421895"/>
            <a:ext cx="2823826" cy="1637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096" y="575558"/>
            <a:ext cx="3917953" cy="2967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863" y="3008214"/>
            <a:ext cx="3810000" cy="3200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155" y="3120828"/>
            <a:ext cx="4490825" cy="297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210809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075" y="1279746"/>
            <a:ext cx="1779851" cy="1315043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" name="pasted-image.pdf"/>
          <p:cNvPicPr>
            <a:picLocks noChangeAspect="1"/>
          </p:cNvPicPr>
          <p:nvPr/>
        </p:nvPicPr>
        <p:blipFill>
          <a:blip r:embed="rId3">
            <a:alphaModFix amt="31881"/>
          </a:blip>
          <a:stretch>
            <a:fillRect/>
          </a:stretch>
        </p:blipFill>
        <p:spPr>
          <a:xfrm>
            <a:off x="4249930" y="2608341"/>
            <a:ext cx="3692140" cy="14384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" name="pasted-image.pdf"/>
          <p:cNvPicPr>
            <a:picLocks noChangeAspect="1"/>
          </p:cNvPicPr>
          <p:nvPr/>
        </p:nvPicPr>
        <p:blipFill>
          <a:blip r:embed="rId4">
            <a:alphaModFix amt="31881"/>
          </a:blip>
          <a:stretch>
            <a:fillRect/>
          </a:stretch>
        </p:blipFill>
        <p:spPr>
          <a:xfrm>
            <a:off x="3246017" y="3995958"/>
            <a:ext cx="5699967" cy="1517306"/>
          </a:xfrm>
          <a:prstGeom prst="rect">
            <a:avLst/>
          </a:prstGeom>
          <a:ln w="12700">
            <a:miter lim="400000"/>
          </a:ln>
        </p:spPr>
      </p:pic>
      <p:sp>
        <p:nvSpPr>
          <p:cNvPr id="279" name="Shape 279"/>
          <p:cNvSpPr/>
          <p:nvPr/>
        </p:nvSpPr>
        <p:spPr>
          <a:xfrm>
            <a:off x="6724917" y="1679450"/>
            <a:ext cx="2013292" cy="515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>
              <a:defRPr sz="8000">
                <a:solidFill>
                  <a:srgbClr val="002452"/>
                </a:solidFill>
                <a:latin typeface="HWT Artz"/>
                <a:ea typeface="HWT Artz"/>
                <a:cs typeface="HWT Artz"/>
                <a:sym typeface="HWT Artz"/>
              </a:defRPr>
            </a:lvl1pPr>
          </a:lstStyle>
          <a:p>
            <a:r>
              <a:rPr sz="2999" b="1" dirty="0"/>
              <a:t>NATIONAL</a:t>
            </a:r>
          </a:p>
        </p:txBody>
      </p:sp>
      <p:sp>
        <p:nvSpPr>
          <p:cNvPr id="280" name="Shape 280"/>
          <p:cNvSpPr/>
          <p:nvPr/>
        </p:nvSpPr>
        <p:spPr>
          <a:xfrm>
            <a:off x="9044168" y="4302145"/>
            <a:ext cx="805910" cy="4327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>
              <a:defRPr sz="8000">
                <a:solidFill>
                  <a:srgbClr val="002452"/>
                </a:solidFill>
                <a:latin typeface="HWT Artz"/>
                <a:ea typeface="HWT Artz"/>
                <a:cs typeface="HWT Artz"/>
                <a:sym typeface="HWT Artz"/>
              </a:defRPr>
            </a:lvl1pPr>
          </a:lstStyle>
          <a:p>
            <a:r>
              <a:rPr sz="2461" dirty="0" err="1"/>
              <a:t>Loca</a:t>
            </a:r>
            <a:r>
              <a:rPr lang="en-GB" sz="2461" dirty="0"/>
              <a:t>l</a:t>
            </a:r>
            <a:endParaRPr sz="2999" dirty="0"/>
          </a:p>
        </p:txBody>
      </p:sp>
      <p:sp>
        <p:nvSpPr>
          <p:cNvPr id="281" name="Shape 281"/>
          <p:cNvSpPr/>
          <p:nvPr/>
        </p:nvSpPr>
        <p:spPr>
          <a:xfrm>
            <a:off x="7748472" y="2858860"/>
            <a:ext cx="1682752" cy="4327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>
              <a:defRPr sz="8000">
                <a:solidFill>
                  <a:srgbClr val="002452"/>
                </a:solidFill>
                <a:latin typeface="HWT Artz"/>
                <a:ea typeface="HWT Artz"/>
                <a:cs typeface="HWT Artz"/>
                <a:sym typeface="HWT Artz"/>
              </a:defRPr>
            </a:lvl1pPr>
          </a:lstStyle>
          <a:p>
            <a:r>
              <a:rPr sz="2461" dirty="0"/>
              <a:t>REGIONAL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060627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16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1857" y="847931"/>
            <a:ext cx="3640688" cy="24358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6638" y="844224"/>
            <a:ext cx="3647943" cy="24395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327" y="3502891"/>
            <a:ext cx="3592622" cy="273988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"/>
            <a:ext cx="20574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noProof="0" dirty="0">
                <a:solidFill>
                  <a:prstClr val="white"/>
                </a:solidFill>
                <a:latin typeface="Calibri" panose="020F0502020204030204"/>
              </a:rPr>
              <a:t>NATIONAL FUNDING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3213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01857" y="852296"/>
            <a:ext cx="3640688" cy="2427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6638" y="848024"/>
            <a:ext cx="3647943" cy="24319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0327" y="3974679"/>
            <a:ext cx="3592622" cy="179631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"/>
            <a:ext cx="20574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noProof="0" dirty="0">
                <a:solidFill>
                  <a:prstClr val="white"/>
                </a:solidFill>
                <a:latin typeface="Calibri" panose="020F0502020204030204"/>
              </a:rPr>
              <a:t>CHARITY OF THE YEAR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750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94390" y="3767162"/>
            <a:ext cx="9259503" cy="12407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GB" sz="3797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Gill Sans"/>
              </a:rPr>
              <a:t>Happy to answer any questions…</a:t>
            </a:r>
          </a:p>
          <a:p>
            <a:pPr algn="ctr" defTabSz="410751" hangingPunct="0"/>
            <a:endParaRPr lang="en-GB" sz="3797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Gill San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731" y="350982"/>
            <a:ext cx="4159869" cy="221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619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945" y="635662"/>
            <a:ext cx="7763563" cy="540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15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075" y="1279746"/>
            <a:ext cx="1779851" cy="1315043"/>
          </a:xfrm>
          <a:prstGeom prst="rect">
            <a:avLst/>
          </a:prstGeom>
          <a:ln w="12700">
            <a:miter lim="400000"/>
          </a:ln>
        </p:spPr>
      </p:pic>
      <p:pic>
        <p:nvPicPr>
          <p:cNvPr id="270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9930" y="2608341"/>
            <a:ext cx="3692140" cy="14384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71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6017" y="3995958"/>
            <a:ext cx="5699967" cy="1517306"/>
          </a:xfrm>
          <a:prstGeom prst="rect">
            <a:avLst/>
          </a:prstGeom>
          <a:ln w="12700">
            <a:miter lim="400000"/>
          </a:ln>
        </p:spPr>
      </p:pic>
      <p:sp>
        <p:nvSpPr>
          <p:cNvPr id="272" name="Shape 272"/>
          <p:cNvSpPr/>
          <p:nvPr/>
        </p:nvSpPr>
        <p:spPr>
          <a:xfrm>
            <a:off x="6755348" y="1679450"/>
            <a:ext cx="1949172" cy="515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>
              <a:defRPr sz="8000">
                <a:solidFill>
                  <a:srgbClr val="002452"/>
                </a:solidFill>
                <a:latin typeface="HWT Artz"/>
                <a:ea typeface="HWT Artz"/>
                <a:cs typeface="HWT Artz"/>
                <a:sym typeface="HWT Artz"/>
              </a:defRPr>
            </a:lvl1pPr>
          </a:lstStyle>
          <a:p>
            <a:r>
              <a:rPr sz="2999"/>
              <a:t>NATIONAL</a:t>
            </a:r>
          </a:p>
        </p:txBody>
      </p:sp>
      <p:sp>
        <p:nvSpPr>
          <p:cNvPr id="273" name="Shape 273"/>
          <p:cNvSpPr/>
          <p:nvPr/>
        </p:nvSpPr>
        <p:spPr>
          <a:xfrm>
            <a:off x="8961324" y="4260724"/>
            <a:ext cx="1314062" cy="515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>
              <a:defRPr sz="8000">
                <a:solidFill>
                  <a:srgbClr val="002452"/>
                </a:solidFill>
                <a:latin typeface="HWT Artz"/>
                <a:ea typeface="HWT Artz"/>
                <a:cs typeface="HWT Artz"/>
                <a:sym typeface="HWT Artz"/>
              </a:defRPr>
            </a:lvl1pPr>
          </a:lstStyle>
          <a:p>
            <a:r>
              <a:rPr sz="2999" dirty="0"/>
              <a:t>L</a:t>
            </a:r>
            <a:r>
              <a:rPr lang="en-GB" sz="2999" dirty="0"/>
              <a:t>OCAL</a:t>
            </a:r>
            <a:endParaRPr sz="2999" dirty="0"/>
          </a:p>
        </p:txBody>
      </p:sp>
      <p:sp>
        <p:nvSpPr>
          <p:cNvPr id="274" name="Shape 274"/>
          <p:cNvSpPr/>
          <p:nvPr/>
        </p:nvSpPr>
        <p:spPr>
          <a:xfrm>
            <a:off x="7570951" y="2817439"/>
            <a:ext cx="2041825" cy="515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>
              <a:defRPr sz="8000">
                <a:solidFill>
                  <a:srgbClr val="002452"/>
                </a:solidFill>
                <a:latin typeface="HWT Artz"/>
                <a:ea typeface="HWT Artz"/>
                <a:cs typeface="HWT Artz"/>
                <a:sym typeface="HWT Artz"/>
              </a:defRPr>
            </a:lvl1pPr>
          </a:lstStyle>
          <a:p>
            <a:r>
              <a:rPr sz="2999"/>
              <a:t>REGIONAL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"/>
            <a:ext cx="20574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dirty="0">
                <a:solidFill>
                  <a:prstClr val="white"/>
                </a:solidFill>
                <a:latin typeface="Calibri" panose="020F0502020204030204"/>
              </a:rPr>
              <a:t>FUNDING PYRAMID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2766691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pasted-image.pdf"/>
          <p:cNvPicPr>
            <a:picLocks noChangeAspect="1"/>
          </p:cNvPicPr>
          <p:nvPr/>
        </p:nvPicPr>
        <p:blipFill>
          <a:blip r:embed="rId2">
            <a:alphaModFix amt="31930"/>
          </a:blip>
          <a:stretch>
            <a:fillRect/>
          </a:stretch>
        </p:blipFill>
        <p:spPr>
          <a:xfrm>
            <a:off x="5206075" y="1279746"/>
            <a:ext cx="1779851" cy="1315043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pasted-image.pdf"/>
          <p:cNvPicPr>
            <a:picLocks noChangeAspect="1"/>
          </p:cNvPicPr>
          <p:nvPr/>
        </p:nvPicPr>
        <p:blipFill>
          <a:blip r:embed="rId3">
            <a:alphaModFix amt="31881"/>
          </a:blip>
          <a:stretch>
            <a:fillRect/>
          </a:stretch>
        </p:blipFill>
        <p:spPr>
          <a:xfrm>
            <a:off x="4249930" y="2608341"/>
            <a:ext cx="3692140" cy="14384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6017" y="3995958"/>
            <a:ext cx="5699967" cy="1517306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Shape 286"/>
          <p:cNvSpPr/>
          <p:nvPr/>
        </p:nvSpPr>
        <p:spPr>
          <a:xfrm>
            <a:off x="6927232" y="1720871"/>
            <a:ext cx="1606449" cy="4327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>
              <a:defRPr sz="8000">
                <a:solidFill>
                  <a:srgbClr val="002452"/>
                </a:solidFill>
                <a:latin typeface="HWT Artz"/>
                <a:ea typeface="HWT Artz"/>
                <a:cs typeface="HWT Artz"/>
                <a:sym typeface="HWT Artz"/>
              </a:defRPr>
            </a:lvl1pPr>
          </a:lstStyle>
          <a:p>
            <a:r>
              <a:rPr sz="2461" dirty="0"/>
              <a:t>NATIONAL</a:t>
            </a:r>
          </a:p>
        </p:txBody>
      </p:sp>
      <p:sp>
        <p:nvSpPr>
          <p:cNvPr id="287" name="Shape 287"/>
          <p:cNvSpPr/>
          <p:nvPr/>
        </p:nvSpPr>
        <p:spPr>
          <a:xfrm>
            <a:off x="8760699" y="4260724"/>
            <a:ext cx="1379785" cy="515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>
              <a:defRPr sz="8000">
                <a:solidFill>
                  <a:srgbClr val="002452"/>
                </a:solidFill>
                <a:latin typeface="HWT Artz"/>
                <a:ea typeface="HWT Artz"/>
                <a:cs typeface="HWT Artz"/>
                <a:sym typeface="HWT Artz"/>
              </a:defRPr>
            </a:lvl1pPr>
          </a:lstStyle>
          <a:p>
            <a:r>
              <a:rPr sz="2999" b="1" dirty="0"/>
              <a:t>L</a:t>
            </a:r>
            <a:r>
              <a:rPr lang="en-GB" sz="2999" b="1" dirty="0"/>
              <a:t>OCAL</a:t>
            </a:r>
            <a:endParaRPr sz="2999" b="1" dirty="0"/>
          </a:p>
        </p:txBody>
      </p:sp>
      <p:sp>
        <p:nvSpPr>
          <p:cNvPr id="288" name="Shape 288"/>
          <p:cNvSpPr/>
          <p:nvPr/>
        </p:nvSpPr>
        <p:spPr>
          <a:xfrm>
            <a:off x="7748472" y="2858860"/>
            <a:ext cx="1682752" cy="4327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>
              <a:defRPr sz="8000">
                <a:solidFill>
                  <a:srgbClr val="002452"/>
                </a:solidFill>
                <a:latin typeface="HWT Artz"/>
                <a:ea typeface="HWT Artz"/>
                <a:cs typeface="HWT Artz"/>
                <a:sym typeface="HWT Artz"/>
              </a:defRPr>
            </a:lvl1pPr>
          </a:lstStyle>
          <a:p>
            <a:r>
              <a:rPr sz="2461" dirty="0"/>
              <a:t>REGIONAL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"/>
            <a:ext cx="20574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dirty="0">
                <a:solidFill>
                  <a:prstClr val="white"/>
                </a:solidFill>
                <a:latin typeface="Calibri" panose="020F0502020204030204"/>
              </a:rPr>
              <a:t> LOCAL FUNDING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327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0185">
            <a:off x="2965595" y="1910874"/>
            <a:ext cx="2923601" cy="4727526"/>
          </a:xfrm>
          <a:prstGeom prst="rect">
            <a:avLst/>
          </a:prstGeom>
        </p:spPr>
      </p:pic>
      <p:sp>
        <p:nvSpPr>
          <p:cNvPr id="4" name="Shape 259"/>
          <p:cNvSpPr txBox="1">
            <a:spLocks/>
          </p:cNvSpPr>
          <p:nvPr/>
        </p:nvSpPr>
        <p:spPr>
          <a:xfrm>
            <a:off x="2416969" y="682858"/>
            <a:ext cx="7358063" cy="973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B4A8E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9pPr>
          </a:lstStyle>
          <a:p>
            <a:pPr hangingPunct="1"/>
            <a:r>
              <a:rPr lang="en-GB" sz="5273" dirty="0"/>
              <a:t>Individual Fundraisers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2793">
            <a:off x="6514772" y="1891140"/>
            <a:ext cx="2662645" cy="473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77492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Screen Shot 2015-05-14 at 15.53.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6183" y="2035969"/>
            <a:ext cx="6007983" cy="4268391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Shape 274"/>
          <p:cNvSpPr>
            <a:spLocks noGrp="1"/>
          </p:cNvSpPr>
          <p:nvPr>
            <p:ph type="title"/>
          </p:nvPr>
        </p:nvSpPr>
        <p:spPr>
          <a:xfrm>
            <a:off x="2536723" y="-668594"/>
            <a:ext cx="6858740" cy="1144578"/>
          </a:xfrm>
          <a:prstGeom prst="rect">
            <a:avLst/>
          </a:prstGeom>
        </p:spPr>
        <p:txBody>
          <a:bodyPr/>
          <a:lstStyle/>
          <a:p>
            <a:r>
              <a:rPr dirty="0"/>
              <a:t>Community Grant Form</a:t>
            </a:r>
          </a:p>
        </p:txBody>
      </p:sp>
      <p:pic>
        <p:nvPicPr>
          <p:cNvPr id="275" name="Screen Shot 2015-05-14 at 15.52.5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87512">
            <a:off x="2147806" y="1812865"/>
            <a:ext cx="3339704" cy="471641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/>
          <p:cNvSpPr/>
          <p:nvPr/>
        </p:nvSpPr>
        <p:spPr>
          <a:xfrm>
            <a:off x="2438400" y="44877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GB" u="sng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https://scotmid.coop/community-and-charity/supporting-local-communities/community-grant/</a:t>
            </a:r>
            <a:endParaRPr lang="en-GB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81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/>
          </p:cNvSpPr>
          <p:nvPr>
            <p:ph type="title"/>
          </p:nvPr>
        </p:nvSpPr>
        <p:spPr>
          <a:xfrm>
            <a:off x="2416969" y="178594"/>
            <a:ext cx="7358063" cy="9733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B4A8E"/>
                </a:solidFill>
              </a:defRPr>
            </a:lvl1pPr>
          </a:lstStyle>
          <a:p>
            <a:r>
              <a:rPr dirty="0"/>
              <a:t>Community</a:t>
            </a:r>
            <a:r>
              <a:rPr lang="en-GB" dirty="0"/>
              <a:t> Grants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736" y="1487992"/>
            <a:ext cx="2916143" cy="21871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654" y="1487992"/>
            <a:ext cx="3490999" cy="21775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8"/>
          <a:stretch/>
        </p:blipFill>
        <p:spPr>
          <a:xfrm rot="5400000">
            <a:off x="2753902" y="3937056"/>
            <a:ext cx="3055809" cy="29161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5" r="-5655"/>
          <a:stretch/>
        </p:blipFill>
        <p:spPr>
          <a:xfrm>
            <a:off x="6174654" y="3902936"/>
            <a:ext cx="3742472" cy="302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54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asted-image.pdf"/>
          <p:cNvPicPr>
            <a:picLocks noChangeAspect="1"/>
          </p:cNvPicPr>
          <p:nvPr/>
        </p:nvPicPr>
        <p:blipFill>
          <a:blip r:embed="rId2">
            <a:alphaModFix amt="31796"/>
          </a:blip>
          <a:stretch>
            <a:fillRect/>
          </a:stretch>
        </p:blipFill>
        <p:spPr>
          <a:xfrm>
            <a:off x="5206075" y="1279746"/>
            <a:ext cx="1779851" cy="1315043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9930" y="2608341"/>
            <a:ext cx="3692140" cy="14384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" name="pasted-image.pdf"/>
          <p:cNvPicPr>
            <a:picLocks noChangeAspect="1"/>
          </p:cNvPicPr>
          <p:nvPr/>
        </p:nvPicPr>
        <p:blipFill>
          <a:blip r:embed="rId4">
            <a:alphaModFix amt="32088"/>
          </a:blip>
          <a:stretch>
            <a:fillRect/>
          </a:stretch>
        </p:blipFill>
        <p:spPr>
          <a:xfrm>
            <a:off x="3246017" y="3995958"/>
            <a:ext cx="5699967" cy="1517306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Shape 293"/>
          <p:cNvSpPr/>
          <p:nvPr/>
        </p:nvSpPr>
        <p:spPr>
          <a:xfrm>
            <a:off x="6972880" y="1731707"/>
            <a:ext cx="1519631" cy="411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>
              <a:defRPr sz="8000">
                <a:solidFill>
                  <a:srgbClr val="002452"/>
                </a:solidFill>
                <a:latin typeface="HWT Artz"/>
                <a:ea typeface="HWT Artz"/>
                <a:cs typeface="HWT Artz"/>
                <a:sym typeface="HWT Artz"/>
              </a:defRPr>
            </a:lvl1pPr>
          </a:lstStyle>
          <a:p>
            <a:r>
              <a:rPr sz="2320" dirty="0"/>
              <a:t>NATIONAL</a:t>
            </a:r>
          </a:p>
        </p:txBody>
      </p:sp>
      <p:sp>
        <p:nvSpPr>
          <p:cNvPr id="294" name="Shape 294"/>
          <p:cNvSpPr/>
          <p:nvPr/>
        </p:nvSpPr>
        <p:spPr>
          <a:xfrm>
            <a:off x="9044168" y="4302145"/>
            <a:ext cx="805910" cy="4327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>
              <a:defRPr sz="8000">
                <a:solidFill>
                  <a:srgbClr val="002452"/>
                </a:solidFill>
                <a:latin typeface="HWT Artz"/>
                <a:ea typeface="HWT Artz"/>
                <a:cs typeface="HWT Artz"/>
                <a:sym typeface="HWT Artz"/>
              </a:defRPr>
            </a:lvl1pPr>
          </a:lstStyle>
          <a:p>
            <a:r>
              <a:rPr sz="2461" dirty="0"/>
              <a:t>Local</a:t>
            </a:r>
          </a:p>
        </p:txBody>
      </p:sp>
      <p:sp>
        <p:nvSpPr>
          <p:cNvPr id="295" name="Shape 295"/>
          <p:cNvSpPr/>
          <p:nvPr/>
        </p:nvSpPr>
        <p:spPr>
          <a:xfrm>
            <a:off x="7550663" y="2817439"/>
            <a:ext cx="2085106" cy="515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>
              <a:defRPr sz="8000">
                <a:solidFill>
                  <a:srgbClr val="002452"/>
                </a:solidFill>
                <a:latin typeface="HWT Artz"/>
                <a:ea typeface="HWT Artz"/>
                <a:cs typeface="HWT Artz"/>
                <a:sym typeface="HWT Artz"/>
              </a:defRPr>
            </a:lvl1pPr>
          </a:lstStyle>
          <a:p>
            <a:r>
              <a:rPr sz="2999" b="1" dirty="0"/>
              <a:t>REGIONAL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"/>
            <a:ext cx="20574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dirty="0">
                <a:solidFill>
                  <a:prstClr val="white"/>
                </a:solidFill>
                <a:latin typeface="Calibri" panose="020F0502020204030204"/>
              </a:rPr>
              <a:t> REGIONAL FUNDING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77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366" y="248073"/>
            <a:ext cx="4454530" cy="258326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/>
          <p:cNvSpPr/>
          <p:nvPr/>
        </p:nvSpPr>
        <p:spPr>
          <a:xfrm>
            <a:off x="1454227" y="3077503"/>
            <a:ext cx="9348452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Applications Open</a:t>
            </a:r>
          </a:p>
          <a:p>
            <a:pPr algn="ctr"/>
            <a:r>
              <a:rPr lang="en-GB" u="sng" dirty="0">
                <a:hlinkClick r:id="rId3"/>
              </a:rPr>
              <a:t>https://scotmid.coop/how-does-community-connect-work-for-community-groups/</a:t>
            </a:r>
            <a:endParaRPr lang="en-GB" dirty="0"/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Close on 3</a:t>
            </a:r>
            <a:r>
              <a:rPr lang="en-US" sz="5400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rd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March 2022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1632384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77</Words>
  <Application>Microsoft Office PowerPoint</Application>
  <PresentationFormat>Widescreen</PresentationFormat>
  <Paragraphs>29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HWT Artz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Community Grant Form</vt:lpstr>
      <vt:lpstr>Community Grants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Scottish Midland Coop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Yvonne Goodfellow</dc:creator>
  <cp:lastModifiedBy>Yvonne Goodfellow</cp:lastModifiedBy>
  <cp:revision>16</cp:revision>
  <dcterms:created xsi:type="dcterms:W3CDTF">2020-05-15T07:49:06Z</dcterms:created>
  <dcterms:modified xsi:type="dcterms:W3CDTF">2022-02-17T08:40:47Z</dcterms:modified>
</cp:coreProperties>
</file>